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8" autoAdjust="0"/>
    <p:restoredTop sz="94606" autoAdjust="0"/>
  </p:normalViewPr>
  <p:slideViewPr>
    <p:cSldViewPr showGuides="1">
      <p:cViewPr varScale="1">
        <p:scale>
          <a:sx n="82" d="100"/>
          <a:sy n="82" d="100"/>
        </p:scale>
        <p:origin x="653"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3</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36562"/>
            <a:ext cx="11485848" cy="1200329"/>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主要介绍了格里菲斯天文台的参观内容、开放时间、票价信息及购票方式等。</a:t>
            </a:r>
            <a:endParaRPr lang="zh-CN" altLang="en-US" dirty="0"/>
          </a:p>
        </p:txBody>
      </p:sp>
      <p:pic>
        <p:nvPicPr>
          <p:cNvPr id="3" name="语篇导航-DA.eps" descr="id:2147486385;FounderCES"/>
          <p:cNvPicPr/>
          <p:nvPr/>
        </p:nvPicPr>
        <p:blipFill>
          <a:blip r:embed="rId1"/>
          <a:stretch>
            <a:fillRect/>
          </a:stretch>
        </p:blipFill>
        <p:spPr>
          <a:xfrm>
            <a:off x="577736" y="2808921"/>
            <a:ext cx="1917070" cy="468115"/>
          </a:xfrm>
          <a:prstGeom prst="rect">
            <a:avLst/>
          </a:prstGeom>
        </p:spPr>
      </p:pic>
      <p:pic>
        <p:nvPicPr>
          <p:cNvPr id="4" name="图片 3"/>
          <p:cNvPicPr>
            <a:picLocks noChangeAspect="1"/>
          </p:cNvPicPr>
          <p:nvPr/>
        </p:nvPicPr>
        <p:blipFill>
          <a:blip r:embed="rId2"/>
          <a:stretch>
            <a:fillRect/>
          </a:stretch>
        </p:blipFill>
        <p:spPr>
          <a:xfrm>
            <a:off x="691709" y="1268760"/>
            <a:ext cx="10806995" cy="143017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406575" y="1412776"/>
          <a:ext cx="11377264" cy="4389120"/>
        </p:xfrm>
        <a:graphic>
          <a:graphicData uri="http://schemas.openxmlformats.org/drawingml/2006/table">
            <a:tbl>
              <a:tblPr firstRow="1" firstCol="1" bandRow="1"/>
              <a:tblGrid>
                <a:gridCol w="11377264"/>
              </a:tblGrid>
              <a:tr h="0">
                <a:tc>
                  <a:txBody>
                    <a:bodyPr/>
                    <a:lstStyle/>
                    <a:p>
                      <a:pPr algn="ctr" hangingPunct="0">
                        <a:lnSpc>
                          <a:spcPct val="150000"/>
                        </a:lnSpc>
                        <a:spcAft>
                          <a:spcPts val="0"/>
                        </a:spcAft>
                        <a:tabLst>
                          <a:tab pos="4591050" algn="l"/>
                          <a:tab pos="891159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Griffith</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Observatory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591050" algn="l"/>
                          <a:tab pos="891159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Griffith Observatory gives you the chance to become an observer. You can</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591050" algn="l"/>
                          <a:tab pos="891159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—learn how people explore our local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star, the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sun.</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591050" algn="l"/>
                          <a:tab pos="891159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—observe what causes day and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night, seasons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591050" algn="l"/>
                          <a:tab pos="891159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—use the telescope to observe the space.</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591050" algn="l"/>
                          <a:tab pos="891159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—get a ticket for an amazing show about the universe.</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591050" algn="l"/>
                          <a:tab pos="891159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Griffith Observatory is open six days a week except Monday. Free admission to the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building, exhibits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grounds.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406574" y="920752"/>
          <a:ext cx="11377264" cy="5486400"/>
        </p:xfrm>
        <a:graphic>
          <a:graphicData uri="http://schemas.openxmlformats.org/drawingml/2006/table">
            <a:tbl>
              <a:tblPr firstRow="1" firstCol="1" bandRow="1"/>
              <a:tblGrid>
                <a:gridCol w="11377264"/>
              </a:tblGrid>
              <a:tr h="4525963">
                <a:tc>
                  <a:txBody>
                    <a:bodyPr/>
                    <a:lstStyle/>
                    <a:p>
                      <a:pPr algn="just" hangingPunct="0">
                        <a:lnSpc>
                          <a:spcPct val="150000"/>
                        </a:lnSpc>
                        <a:spcAft>
                          <a:spcPts val="0"/>
                        </a:spcAft>
                        <a:tabLst>
                          <a:tab pos="4591050" algn="l"/>
                          <a:tab pos="891159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Tuesday—Friday</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 p.m.—10</a:t>
                      </a:r>
                      <a:r>
                        <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 p.m.</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09600" algn="just" fontAlgn="auto" hangingPunct="0">
                        <a:lnSpc>
                          <a:spcPct val="150000"/>
                        </a:lnSpc>
                        <a:spcAft>
                          <a:spcPts val="0"/>
                        </a:spcAft>
                        <a:tabLst>
                          <a:tab pos="4591050" algn="l"/>
                          <a:tab pos="8911590" algn="l"/>
                        </a:tabLst>
                        <a:extLst>
                          <a:ext uri="{35155182-B16C-46BC-9424-99874614C6A1}">
                            <wpsdc:indentchars xmlns:wpsdc="http://www.wps.cn/officeDocument/2017/drawingmlCustomData" val="200" checksum="4158780845"/>
                          </a:ext>
                        </a:ext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Saturday—Sunday</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10:00 a.m.—10</a:t>
                      </a:r>
                      <a:r>
                        <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 p.m.</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591050" algn="l"/>
                          <a:tab pos="891159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Samuel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Oschin</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Planetarium Theatre offers 8 different half-hour shows each day.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591050" algn="l"/>
                          <a:tab pos="891159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Check the website or information desks for each day’s show times. The tickets are only available on the day of the show and must be bought at the observatory. There is only small charge to see a planetarium show.</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591050" algn="l"/>
                          <a:tab pos="891159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Adults</a:t>
                      </a:r>
                      <a:r>
                        <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$5.00</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Children</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5—12 years old</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591050" algn="l"/>
                          <a:tab pos="891159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Seniors</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over 60 years old</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$3.00</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591050" algn="l"/>
                          <a:tab pos="891159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Public telescopes are available each evening when the sky is clear</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except the Zeiss Telescope on the roof</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All observing must be completed before 9</a:t>
                      </a:r>
                      <a:r>
                        <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 p.m.</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26241"/>
            <a:ext cx="11485848" cy="1754326"/>
          </a:xfrm>
        </p:spPr>
        <p:txBody>
          <a:bodyPr/>
          <a:lstStyle/>
          <a:p>
            <a:pPr hangingPunct="0">
              <a:spcAft>
                <a:spcPts val="0"/>
              </a:spcAft>
              <a:tabLst>
                <a:tab pos="4591050" algn="l"/>
                <a:tab pos="891159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Visitors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Griffith Observatory.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91050" algn="l"/>
                <a:tab pos="5654675" algn="l"/>
                <a:tab pos="891032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buy a new telescope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watch movies about the seasons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91050" algn="l"/>
                <a:tab pos="56546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learn how people explore the sun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observe what causes the space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2016833"/>
            <a:ext cx="407484" cy="461665"/>
          </a:xfrm>
          <a:prstGeom prst="rect">
            <a:avLst/>
          </a:prstGeom>
        </p:spPr>
        <p:txBody>
          <a:bodyPr wrap="none">
            <a:spAutoFit/>
          </a:bodyPr>
          <a:lstStyle/>
          <a:p>
            <a:r>
              <a:rPr lang="en-US" altLang="zh-CN" sz="2400" dirty="0"/>
              <a:t>C</a:t>
            </a:r>
            <a:endParaRPr lang="zh-CN" altLang="en-US" dirty="0"/>
          </a:p>
        </p:txBody>
      </p:sp>
      <p:sp>
        <p:nvSpPr>
          <p:cNvPr id="5" name="内容占位符 1"/>
          <p:cNvSpPr txBox="1"/>
          <p:nvPr/>
        </p:nvSpPr>
        <p:spPr bwMode="auto">
          <a:xfrm>
            <a:off x="360854" y="3594898"/>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“You can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learn how people explore our local star, the sun</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可知，游客可以在格里菲斯天文台学习到人类是如何探索太阳的。故选</a:t>
            </a:r>
            <a:r>
              <a:rPr lang="en-US" altLang="zh-CN" b="1" smtClean="0">
                <a:solidFill>
                  <a:srgbClr val="FF0000"/>
                </a:solidFill>
                <a:latin typeface="Times New Roman" panose="02020603050405020304" pitchFamily="18" charset="0"/>
                <a:ea typeface="宋体" panose="02010600030101010101" pitchFamily="2" charset="-122"/>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66133"/>
            <a:ext cx="11485848" cy="2306955"/>
          </a:xfrm>
        </p:spPr>
        <p:txBody>
          <a:bodyPr/>
          <a:lstStyle/>
          <a:p>
            <a:pPr hangingPunct="0">
              <a:spcAft>
                <a:spcPts val="0"/>
              </a:spcAft>
              <a:tabLst>
                <a:tab pos="4591050" algn="l"/>
                <a:tab pos="891159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go to Griffith Observatory on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stay there from 10:00 am to 10:</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pm.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4591050" algn="l"/>
                <a:tab pos="5654675" algn="l"/>
                <a:tab pos="891032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Monday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Tuesday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91050" algn="l"/>
                <a:tab pos="5654675" algn="l"/>
                <a:tab pos="891032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Friday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Sunday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1556725"/>
            <a:ext cx="407484" cy="461665"/>
          </a:xfrm>
          <a:prstGeom prst="rect">
            <a:avLst/>
          </a:prstGeom>
        </p:spPr>
        <p:txBody>
          <a:bodyPr wrap="none">
            <a:spAutoFit/>
          </a:bodyPr>
          <a:lstStyle/>
          <a:p>
            <a:r>
              <a:rPr lang="en-US" altLang="zh-CN" sz="2400" dirty="0" smtClean="0"/>
              <a:t>D</a:t>
            </a:r>
            <a:endParaRPr lang="zh-CN" altLang="en-US" dirty="0"/>
          </a:p>
        </p:txBody>
      </p:sp>
      <p:sp>
        <p:nvSpPr>
          <p:cNvPr id="5" name="内容占位符 1"/>
          <p:cNvSpPr txBox="1"/>
          <p:nvPr/>
        </p:nvSpPr>
        <p:spPr bwMode="auto">
          <a:xfrm>
            <a:off x="360854" y="3688972"/>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“Tuesday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Friday</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ea typeface="Times New Roman" panose="02020603050405020304" pitchFamily="18" charset="0"/>
              </a:rPr>
              <a:t> </a:t>
            </a:r>
            <a:r>
              <a:rPr lang="en-US" altLang="zh-CN" b="1" smtClean="0">
                <a:solidFill>
                  <a:srgbClr val="FF0000"/>
                </a:solidFill>
                <a:ea typeface="Times New Roman" panose="02020603050405020304" pitchFamily="18" charset="0"/>
              </a:rPr>
              <a:t>1:</a:t>
            </a:r>
            <a:r>
              <a:rPr lang="en-US" altLang="zh-CN" b="1" smtClean="0">
                <a:solidFill>
                  <a:srgbClr val="FF0000"/>
                </a:solidFill>
                <a:latin typeface="Times New Roman" panose="02020603050405020304" pitchFamily="18" charset="0"/>
                <a:ea typeface="宋体" panose="02010600030101010101" pitchFamily="2" charset="-122"/>
              </a:rPr>
              <a:t>00 p</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m</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10</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00 p</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m</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Saturday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Sunday</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ea typeface="Times New Roman" panose="02020603050405020304" pitchFamily="18" charset="0"/>
              </a:rPr>
              <a:t> </a:t>
            </a:r>
            <a:r>
              <a:rPr lang="en-US" altLang="zh-CN" b="1" smtClean="0">
                <a:solidFill>
                  <a:srgbClr val="FF0000"/>
                </a:solidFill>
                <a:ea typeface="Times New Roman" panose="02020603050405020304" pitchFamily="18" charset="0"/>
              </a:rPr>
              <a:t>10</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00 a</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m</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10</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00 p</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m</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可知，如果在周六和周日去格里菲斯天文台，可以从早上十点待到晚上十点。故选</a:t>
            </a:r>
            <a:r>
              <a:rPr lang="en-US" altLang="zh-CN" b="1" smtClean="0">
                <a:solidFill>
                  <a:srgbClr val="FF0000"/>
                </a:solidFill>
                <a:latin typeface="Times New Roman" panose="02020603050405020304" pitchFamily="18" charset="0"/>
                <a:ea typeface="宋体" panose="02010600030101010101" pitchFamily="2" charset="-122"/>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4591050" algn="l"/>
                <a:tab pos="891159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is TRUE about the Samuel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Oschin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Planetarium Theatre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91050" algn="l"/>
                <a:tab pos="89115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 offers 8 different half-hour shows from Monday to Friday.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91050" algn="l"/>
                <a:tab pos="89115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You can only check the website for each day’s show times.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91050" algn="l"/>
                <a:tab pos="89115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People over 60 years old can get the tickets for free.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91050" algn="l"/>
                <a:tab pos="89115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tickets are only available on the day of the show.</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6532" y="836712"/>
            <a:ext cx="407484" cy="461665"/>
          </a:xfrm>
          <a:prstGeom prst="rect">
            <a:avLst/>
          </a:prstGeom>
        </p:spPr>
        <p:txBody>
          <a:bodyPr wrap="none">
            <a:spAutoFit/>
          </a:bodyPr>
          <a:lstStyle/>
          <a:p>
            <a:r>
              <a:rPr lang="en-US" altLang="zh-CN" sz="2400" dirty="0" smtClean="0"/>
              <a:t>D</a:t>
            </a:r>
            <a:endParaRPr lang="zh-CN" altLang="en-US" dirty="0"/>
          </a:p>
        </p:txBody>
      </p:sp>
      <p:sp>
        <p:nvSpPr>
          <p:cNvPr id="5" name="内容占位符 1"/>
          <p:cNvSpPr txBox="1"/>
          <p:nvPr/>
        </p:nvSpPr>
        <p:spPr bwMode="auto">
          <a:xfrm>
            <a:off x="360854" y="40397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“The tickets are only available on the day of the show and must be bought at the observatory</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可知，门票只在演出当天发售，且必须在天文台购买。故选</a:t>
            </a:r>
            <a:r>
              <a:rPr lang="en-US" altLang="zh-CN" b="1" smtClean="0">
                <a:solidFill>
                  <a:srgbClr val="FF0000"/>
                </a:solidFill>
                <a:latin typeface="Times New Roman" panose="02020603050405020304" pitchFamily="18" charset="0"/>
                <a:ea typeface="宋体" panose="02010600030101010101" pitchFamily="2" charset="-122"/>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24821"/>
            <a:ext cx="11485848" cy="2306955"/>
          </a:xfrm>
        </p:spPr>
        <p:txBody>
          <a:bodyPr/>
          <a:lstStyle/>
          <a:p>
            <a:pPr hangingPunct="0">
              <a:spcAft>
                <a:spcPts val="0"/>
              </a:spcAft>
              <a:tabLst>
                <a:tab pos="3769995" algn="l"/>
                <a:tab pos="4306570" algn="l"/>
                <a:tab pos="4591050" algn="l"/>
                <a:tab pos="891032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Smith is going to watch a planetarium show with his seven-year-old son and seventy-year-old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mother,how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much should he pay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4591050" algn="l"/>
                <a:tab pos="5557520" algn="l"/>
                <a:tab pos="891032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$9.00.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91050" algn="l"/>
                <a:tab pos="5557520" algn="l"/>
                <a:tab pos="891032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$11.00.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$3.00.</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1154011"/>
            <a:ext cx="2225781" cy="367597"/>
          </a:xfrm>
          <a:prstGeom prst="rect">
            <a:avLst/>
          </a:prstGeom>
        </p:spPr>
      </p:pic>
      <p:sp>
        <p:nvSpPr>
          <p:cNvPr id="4" name="矩形 3"/>
          <p:cNvSpPr/>
          <p:nvPr/>
        </p:nvSpPr>
        <p:spPr>
          <a:xfrm>
            <a:off x="869877" y="1115413"/>
            <a:ext cx="389850" cy="461665"/>
          </a:xfrm>
          <a:prstGeom prst="rect">
            <a:avLst/>
          </a:prstGeom>
        </p:spPr>
        <p:txBody>
          <a:bodyPr wrap="none">
            <a:spAutoFit/>
          </a:bodyPr>
          <a:lstStyle/>
          <a:p>
            <a:r>
              <a:rPr lang="en-US" altLang="zh-CN" sz="2400" dirty="0" smtClean="0"/>
              <a:t>B</a:t>
            </a:r>
            <a:endParaRPr lang="zh-CN" altLang="en-US" dirty="0"/>
          </a:p>
        </p:txBody>
      </p:sp>
      <p:sp>
        <p:nvSpPr>
          <p:cNvPr id="5" name="内容占位符 1"/>
          <p:cNvSpPr txBox="1"/>
          <p:nvPr/>
        </p:nvSpPr>
        <p:spPr bwMode="auto">
          <a:xfrm>
            <a:off x="360854" y="3206983"/>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dirty="0" smtClean="0">
                <a:solidFill>
                  <a:srgbClr val="FF0000"/>
                </a:solidFill>
                <a:latin typeface="Times New Roman" panose="02020603050405020304" pitchFamily="18" charset="0"/>
                <a:ea typeface="宋体" panose="02010600030101010101" pitchFamily="2" charset="-122"/>
              </a:rPr>
              <a:t>“Adults</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ea typeface="Times New Roman" panose="02020603050405020304" pitchFamily="18" charset="0"/>
              </a:rPr>
              <a:t> </a:t>
            </a:r>
            <a:r>
              <a:rPr lang="en-US" altLang="zh-CN" b="1" dirty="0" smtClean="0">
                <a:solidFill>
                  <a:srgbClr val="FF0000"/>
                </a:solidFill>
                <a:ea typeface="Times New Roman" panose="02020603050405020304" pitchFamily="18" charset="0"/>
              </a:rPr>
              <a:t>$5</a:t>
            </a:r>
            <a:r>
              <a:rPr lang="en-US" altLang="zh-CN" b="1" dirty="0" smtClean="0">
                <a:solidFill>
                  <a:srgbClr val="FF0000"/>
                </a:solidFill>
                <a:latin typeface="+mj-lt"/>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00  Children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5</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12 years old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ea typeface="Times New Roman" panose="02020603050405020304" pitchFamily="18" charset="0"/>
              </a:rPr>
              <a:t> </a:t>
            </a:r>
            <a:r>
              <a:rPr lang="en-US" altLang="zh-CN" b="1" dirty="0" smtClean="0">
                <a:solidFill>
                  <a:srgbClr val="FF0000"/>
                </a:solidFill>
                <a:ea typeface="Times New Roman" panose="02020603050405020304" pitchFamily="18" charset="0"/>
              </a:rPr>
              <a:t>$1</a:t>
            </a:r>
            <a:r>
              <a:rPr lang="en-US" altLang="zh-CN" b="1" dirty="0" smtClean="0">
                <a:solidFill>
                  <a:srgbClr val="FF0000"/>
                </a:solidFill>
                <a:latin typeface="+mj-lt"/>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00</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rPr>
              <a:t>Students</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ea typeface="Times New Roman" panose="02020603050405020304" pitchFamily="18" charset="0"/>
              </a:rPr>
              <a:t> </a:t>
            </a:r>
            <a:r>
              <a:rPr lang="en-US" altLang="zh-CN" b="1" dirty="0" smtClean="0">
                <a:solidFill>
                  <a:srgbClr val="FF0000"/>
                </a:solidFill>
                <a:ea typeface="Times New Roman" panose="02020603050405020304" pitchFamily="18" charset="0"/>
              </a:rPr>
              <a:t>$2</a:t>
            </a:r>
            <a:r>
              <a:rPr lang="en-US" altLang="zh-CN" b="1" dirty="0" smtClean="0">
                <a:solidFill>
                  <a:srgbClr val="FF0000"/>
                </a:solidFill>
                <a:latin typeface="+mj-lt"/>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00  Seniors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over 60 years old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ea typeface="Times New Roman" panose="02020603050405020304" pitchFamily="18" charset="0"/>
              </a:rPr>
              <a:t> </a:t>
            </a:r>
            <a:r>
              <a:rPr lang="en-US" altLang="zh-CN" b="1" dirty="0" smtClean="0">
                <a:solidFill>
                  <a:srgbClr val="FF0000"/>
                </a:solidFill>
                <a:ea typeface="Times New Roman" panose="02020603050405020304" pitchFamily="18" charset="0"/>
              </a:rPr>
              <a:t>$3</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00”</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可知，如果想要观看天文馆表演，则史密斯需花费</a:t>
            </a:r>
            <a:r>
              <a:rPr lang="en-US" altLang="zh-CN" b="1" dirty="0" smtClean="0">
                <a:solidFill>
                  <a:srgbClr val="FF0000"/>
                </a:solidFill>
                <a:latin typeface="Times New Roman" panose="02020603050405020304" pitchFamily="18" charset="0"/>
                <a:ea typeface="宋体" panose="02010600030101010101" pitchFamily="2" charset="-122"/>
              </a:rPr>
              <a:t>5</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美元，</a:t>
            </a:r>
            <a:r>
              <a:rPr lang="en-US" altLang="zh-CN" b="1" dirty="0" smtClean="0">
                <a:solidFill>
                  <a:srgbClr val="FF0000"/>
                </a:solidFill>
                <a:latin typeface="Times New Roman" panose="02020603050405020304" pitchFamily="18" charset="0"/>
                <a:ea typeface="宋体" panose="02010600030101010101" pitchFamily="2" charset="-122"/>
              </a:rPr>
              <a:t>7</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岁的孩子花费</a:t>
            </a:r>
            <a:r>
              <a:rPr lang="en-US" altLang="zh-CN" b="1" dirty="0" smtClean="0">
                <a:solidFill>
                  <a:srgbClr val="FF0000"/>
                </a:solidFill>
                <a:latin typeface="Times New Roman" panose="02020603050405020304" pitchFamily="18" charset="0"/>
                <a:ea typeface="宋体" panose="02010600030101010101" pitchFamily="2" charset="-122"/>
              </a:rPr>
              <a:t>1</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美元，</a:t>
            </a:r>
            <a:r>
              <a:rPr lang="en-US" altLang="zh-CN" b="1" dirty="0" smtClean="0">
                <a:solidFill>
                  <a:srgbClr val="FF0000"/>
                </a:solidFill>
                <a:latin typeface="Times New Roman" panose="02020603050405020304" pitchFamily="18" charset="0"/>
                <a:ea typeface="宋体" panose="02010600030101010101" pitchFamily="2" charset="-122"/>
              </a:rPr>
              <a:t>70</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岁的老人花费</a:t>
            </a:r>
            <a:r>
              <a:rPr lang="en-US" altLang="zh-CN" b="1" dirty="0" smtClean="0">
                <a:solidFill>
                  <a:srgbClr val="FF0000"/>
                </a:solidFill>
                <a:latin typeface="Times New Roman" panose="02020603050405020304" pitchFamily="18" charset="0"/>
                <a:ea typeface="宋体" panose="02010600030101010101" pitchFamily="2" charset="-122"/>
              </a:rPr>
              <a:t>3</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美元，总共</a:t>
            </a:r>
            <a:r>
              <a:rPr lang="en-US" altLang="zh-CN" b="1" dirty="0" smtClean="0">
                <a:solidFill>
                  <a:srgbClr val="FF0000"/>
                </a:solidFill>
                <a:latin typeface="Times New Roman" panose="02020603050405020304" pitchFamily="18" charset="0"/>
                <a:ea typeface="宋体" panose="02010600030101010101" pitchFamily="2" charset="-122"/>
              </a:rPr>
              <a:t>9</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美元。故选</a:t>
            </a:r>
            <a:r>
              <a:rPr lang="en-US" altLang="zh-CN" b="1" dirty="0" smtClean="0">
                <a:solidFill>
                  <a:srgbClr val="FF0000"/>
                </a:solidFill>
                <a:latin typeface="Times New Roman" panose="02020603050405020304" pitchFamily="18" charset="0"/>
                <a:ea typeface="宋体" panose="02010600030101010101" pitchFamily="2" charset="-122"/>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1754326"/>
          </a:xfrm>
        </p:spPr>
        <p:txBody>
          <a:bodyPr/>
          <a:lstStyle/>
          <a:p>
            <a:pPr hangingPunct="0">
              <a:spcAft>
                <a:spcPts val="0"/>
              </a:spcAft>
              <a:tabLst>
                <a:tab pos="4591050" algn="l"/>
                <a:tab pos="4749800" algn="l"/>
                <a:tab pos="891032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passage may be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91050" algn="l"/>
                <a:tab pos="5654675" algn="l"/>
                <a:tab pos="891032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 interview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report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91050" algn="l"/>
                <a:tab pos="5654675" algn="l"/>
                <a:tab pos="891032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 piece of news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advertisement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37404" y="1902854"/>
            <a:ext cx="3231624" cy="375676"/>
          </a:xfrm>
          <a:prstGeom prst="rect">
            <a:avLst/>
          </a:prstGeom>
        </p:spPr>
      </p:pic>
      <p:sp>
        <p:nvSpPr>
          <p:cNvPr id="4" name="矩形 3"/>
          <p:cNvSpPr/>
          <p:nvPr/>
        </p:nvSpPr>
        <p:spPr>
          <a:xfrm>
            <a:off x="888539" y="1863408"/>
            <a:ext cx="439420" cy="521970"/>
          </a:xfrm>
          <a:prstGeom prst="rect">
            <a:avLst/>
          </a:prstGeom>
        </p:spPr>
        <p:txBody>
          <a:bodyPr wrap="none">
            <a:spAutoFit/>
          </a:bodyPr>
          <a:lstStyle/>
          <a:p>
            <a:r>
              <a:rPr lang="en-US" altLang="zh-CN" dirty="0"/>
              <a:t>D</a:t>
            </a:r>
            <a:endParaRPr lang="en-US" altLang="zh-CN" dirty="0"/>
          </a:p>
        </p:txBody>
      </p:sp>
      <p:sp>
        <p:nvSpPr>
          <p:cNvPr id="5" name="内容占位符 1"/>
          <p:cNvSpPr txBox="1"/>
          <p:nvPr/>
        </p:nvSpPr>
        <p:spPr bwMode="auto">
          <a:xfrm>
            <a:off x="360854" y="342885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推理判断题。根据文章标题</a:t>
            </a:r>
            <a:r>
              <a:rPr lang="en-US" altLang="zh-CN" b="1" smtClean="0">
                <a:solidFill>
                  <a:srgbClr val="FF0000"/>
                </a:solidFill>
                <a:latin typeface="Times New Roman" panose="02020603050405020304" pitchFamily="18" charset="0"/>
                <a:ea typeface="宋体" panose="02010600030101010101" pitchFamily="2" charset="-122"/>
              </a:rPr>
              <a:t>“Griffith Observatory”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并结合全文内容可知，本文介绍了格里菲斯天文台的相关信息和内容。由此推知，本文是一则广告，旨在吸引大家去参观天文台。故选</a:t>
            </a:r>
            <a:r>
              <a:rPr lang="en-US" altLang="zh-CN" b="1" smtClean="0">
                <a:solidFill>
                  <a:srgbClr val="FF0000"/>
                </a:solidFill>
                <a:latin typeface="Times New Roman" panose="02020603050405020304" pitchFamily="18" charset="0"/>
                <a:ea typeface="宋体" panose="02010600030101010101" pitchFamily="2" charset="-122"/>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smtClean="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2642</Words>
  <Application>WPS 演示</Application>
  <PresentationFormat>自定义</PresentationFormat>
  <Paragraphs>64</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459</cp:revision>
  <dcterms:created xsi:type="dcterms:W3CDTF">2020-11-06T05:24:00Z</dcterms:created>
  <dcterms:modified xsi:type="dcterms:W3CDTF">2025-09-17T03:03:31Z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